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609" r:id="rId3"/>
    <p:sldId id="610" r:id="rId4"/>
    <p:sldId id="611" r:id="rId5"/>
    <p:sldId id="612" r:id="rId6"/>
    <p:sldId id="613" r:id="rId7"/>
    <p:sldId id="614" r:id="rId8"/>
    <p:sldId id="615" r:id="rId9"/>
    <p:sldId id="616" r:id="rId10"/>
    <p:sldId id="721" r:id="rId11"/>
    <p:sldId id="726" r:id="rId12"/>
    <p:sldId id="727" r:id="rId13"/>
    <p:sldId id="725" r:id="rId14"/>
    <p:sldId id="620" r:id="rId15"/>
    <p:sldId id="266" r:id="rId16"/>
    <p:sldId id="282" r:id="rId17"/>
    <p:sldId id="720" r:id="rId18"/>
    <p:sldId id="739" r:id="rId19"/>
    <p:sldId id="741" r:id="rId20"/>
    <p:sldId id="743" r:id="rId21"/>
    <p:sldId id="350" r:id="rId22"/>
    <p:sldId id="354" r:id="rId23"/>
    <p:sldId id="357" r:id="rId24"/>
    <p:sldId id="746" r:id="rId25"/>
    <p:sldId id="596" r:id="rId26"/>
    <p:sldId id="744" r:id="rId27"/>
    <p:sldId id="728" r:id="rId28"/>
    <p:sldId id="729" r:id="rId29"/>
    <p:sldId id="745" r:id="rId30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788" autoAdjust="0"/>
    <p:restoredTop sz="90929"/>
  </p:normalViewPr>
  <p:slideViewPr>
    <p:cSldViewPr>
      <p:cViewPr varScale="1">
        <p:scale>
          <a:sx n="97" d="100"/>
          <a:sy n="97" d="100"/>
        </p:scale>
        <p:origin x="7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03DA29F-7709-4986-BBAA-04AF0A73BC9F}" type="datetimeFigureOut">
              <a:rPr lang="en-US"/>
              <a:pPr>
                <a:defRPr/>
              </a:pPr>
              <a:t>9/24/2024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en-US" noProof="0" smtClean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29E2B3F-41B3-41B8-A8A2-01E70135D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Tetszőleges tömegű 3 tömegre érvényes. 1767 Euler: létezik-e olyan megoldás, amelyben a 3 test úgy mozog, hogy mindig fektethető át rajzuk egy egyenes? – L1, L2, L3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mtClean="0"/>
              <a:t>1772: Lagrange: létezik-e olyan megoldás, hogy a testek közötti távolság aránya állandó?  - L1, L2, L3, L4, L5</a:t>
            </a:r>
          </a:p>
          <a:p>
            <a:pPr eaLnBrk="1" hangingPunct="1">
              <a:spcBef>
                <a:spcPct val="0"/>
              </a:spcBef>
            </a:pPr>
            <a:endParaRPr lang="hu-HU" altLang="hu-HU" smtClean="0"/>
          </a:p>
          <a:p>
            <a:pPr eaLnBrk="1" hangingPunct="1">
              <a:spcBef>
                <a:spcPct val="0"/>
              </a:spcBef>
            </a:pPr>
            <a:r>
              <a:rPr lang="hu-HU" altLang="hu-HU" smtClean="0"/>
              <a:t>Az égi mechanika leghíresebb problémája</a:t>
            </a:r>
          </a:p>
        </p:txBody>
      </p:sp>
      <p:sp>
        <p:nvSpPr>
          <p:cNvPr id="1065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F804F4-116D-4C99-A583-A21073155026}" type="slidenum">
              <a:rPr lang="hu-HU" altLang="hu-HU" sz="1200" smtClean="0"/>
              <a:pPr/>
              <a:t>2</a:t>
            </a:fld>
            <a:endParaRPr lang="hu-HU" altLang="hu-HU" sz="1200" smtClean="0"/>
          </a:p>
        </p:txBody>
      </p:sp>
    </p:spTree>
    <p:extLst>
      <p:ext uri="{BB962C8B-B14F-4D97-AF65-F5344CB8AC3E}">
        <p14:creationId xmlns:p14="http://schemas.microsoft.com/office/powerpoint/2010/main" val="388357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Szerencsére minden korban vannak olyan emberek, akik meg mernek kérdőjelezni általánosan elfogadott dolgokat</a:t>
            </a:r>
          </a:p>
          <a:p>
            <a:r>
              <a:rPr lang="hu-HU" altLang="hu-HU" smtClean="0"/>
              <a:t>Witkowski 1951-ben már jelezte a porholdak létezését. Kordylewski 1956-ban látta először.</a:t>
            </a:r>
          </a:p>
        </p:txBody>
      </p:sp>
      <p:sp>
        <p:nvSpPr>
          <p:cNvPr id="12186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F3EE4EC-61AC-468F-9611-09CB235CF5BC}" type="slidenum">
              <a:rPr lang="hu-HU" altLang="hu-HU" sz="1200" smtClean="0"/>
              <a:pPr/>
              <a:t>6</a:t>
            </a:fld>
            <a:endParaRPr lang="hu-HU" altLang="hu-HU" sz="1200" smtClean="0"/>
          </a:p>
        </p:txBody>
      </p:sp>
    </p:spTree>
    <p:extLst>
      <p:ext uri="{BB962C8B-B14F-4D97-AF65-F5344CB8AC3E}">
        <p14:creationId xmlns:p14="http://schemas.microsoft.com/office/powerpoint/2010/main" val="3362507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Ezek után mi is tettünk egy (pontosabban két) kísérletet: szimulációval is és méréssel is</a:t>
            </a:r>
          </a:p>
        </p:txBody>
      </p:sp>
      <p:sp>
        <p:nvSpPr>
          <p:cNvPr id="12493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E86A0AD-065E-496E-8362-2695AAE7A536}" type="slidenum">
              <a:rPr lang="hu-HU" altLang="hu-HU" sz="1200" smtClean="0"/>
              <a:pPr/>
              <a:t>8</a:t>
            </a:fld>
            <a:endParaRPr lang="hu-HU" altLang="hu-HU" sz="1200" smtClean="0"/>
          </a:p>
        </p:txBody>
      </p:sp>
    </p:spTree>
    <p:extLst>
      <p:ext uri="{BB962C8B-B14F-4D97-AF65-F5344CB8AC3E}">
        <p14:creationId xmlns:p14="http://schemas.microsoft.com/office/powerpoint/2010/main" val="189370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altLang="hu-HU" smtClean="0"/>
              <a:t>Konklúzió: amit 1961-ben Kordylewski látott,  azt 2018-ban mi  megerősítettük, rehabilitáltuk Kordylewskit</a:t>
            </a:r>
          </a:p>
        </p:txBody>
      </p:sp>
      <p:sp>
        <p:nvSpPr>
          <p:cNvPr id="15565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B106BF6-2283-4A91-AEB6-676E6F8A60EC}" type="slidenum">
              <a:rPr lang="hu-HU" altLang="hu-HU" sz="1200" smtClean="0"/>
              <a:pPr/>
              <a:t>13</a:t>
            </a:fld>
            <a:endParaRPr lang="hu-HU" altLang="hu-HU" sz="1200" smtClean="0"/>
          </a:p>
        </p:txBody>
      </p:sp>
    </p:spTree>
    <p:extLst>
      <p:ext uri="{BB962C8B-B14F-4D97-AF65-F5344CB8AC3E}">
        <p14:creationId xmlns:p14="http://schemas.microsoft.com/office/powerpoint/2010/main" val="418925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280C-86C3-43C3-A1B2-1E99ADD523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1818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8D73B-C6C1-4715-B257-3B152EBA630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4018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4F02-56B9-4CD3-95A2-1D411B2BBC2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0255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CE58D-A5F5-4F77-B936-6AF1140B42B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0057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EDC3F-EADE-4EC8-BCB1-612955F041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6767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47475-A03B-44B3-A3F2-A743C17545A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5796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20D8-0270-4D2F-91E8-93A13D16557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6141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E1A3D-6FDD-4DDD-B4F8-326A09F0079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4452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555F-05C3-49B6-A40D-43DFC2926ED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2405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C735A-E164-4F61-B6D7-CD1FB19E3C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322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C721A-0F88-4E2F-9787-05859F85A67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0421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D04BA2B-F0D0-47AA-ACFF-0EA3A7E63ED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9144000" cy="2520454"/>
          </a:xfrm>
        </p:spPr>
        <p:txBody>
          <a:bodyPr anchor="ctr"/>
          <a:lstStyle/>
          <a:p>
            <a:pPr eaLnBrk="1" hangingPunct="1"/>
            <a:r>
              <a:rPr lang="hu-HU" altLang="hu-HU" sz="2400" b="1" dirty="0" err="1">
                <a:solidFill>
                  <a:schemeClr val="bg1"/>
                </a:solidFill>
              </a:rPr>
              <a:t>Asztropolarimetria</a:t>
            </a:r>
            <a:r>
              <a:rPr lang="hu-HU" altLang="hu-HU" sz="2400" b="1" dirty="0">
                <a:solidFill>
                  <a:schemeClr val="bg1"/>
                </a:solidFill>
              </a:rPr>
              <a:t> Kutatócsoport</a:t>
            </a:r>
            <a:r>
              <a:rPr lang="hu-HU" altLang="hu-HU" sz="2400" b="1" dirty="0" smtClean="0">
                <a:solidFill>
                  <a:schemeClr val="bg1"/>
                </a:solidFill>
              </a:rPr>
              <a:t/>
            </a:r>
            <a:br>
              <a:rPr lang="hu-HU" altLang="hu-HU" sz="2400" b="1" dirty="0" smtClean="0">
                <a:solidFill>
                  <a:schemeClr val="bg1"/>
                </a:solidFill>
              </a:rPr>
            </a:br>
            <a:r>
              <a:rPr lang="hu-HU" altLang="hu-HU" sz="2400" b="1" dirty="0">
                <a:solidFill>
                  <a:schemeClr val="bg1"/>
                </a:solidFill>
              </a:rPr>
              <a:t/>
            </a:r>
            <a:br>
              <a:rPr lang="hu-HU" altLang="hu-HU" sz="2400" b="1" dirty="0">
                <a:solidFill>
                  <a:schemeClr val="bg1"/>
                </a:solidFill>
              </a:rPr>
            </a:br>
            <a:r>
              <a:rPr lang="hu-HU" altLang="hu-HU" sz="1600" b="1" dirty="0">
                <a:solidFill>
                  <a:schemeClr val="bg1"/>
                </a:solidFill>
              </a:rPr>
              <a:t>Hordozható képalkotó polariméteres csillagászati </a:t>
            </a:r>
            <a:r>
              <a:rPr lang="hu-HU" altLang="hu-HU" sz="1600" b="1" dirty="0" smtClean="0">
                <a:solidFill>
                  <a:schemeClr val="bg1"/>
                </a:solidFill>
              </a:rPr>
              <a:t>távcső építése </a:t>
            </a:r>
            <a:r>
              <a:rPr lang="hu-HU" altLang="hu-HU" sz="1600" b="1" dirty="0">
                <a:solidFill>
                  <a:schemeClr val="bg1"/>
                </a:solidFill>
              </a:rPr>
              <a:t>és a Föld kedvező </a:t>
            </a:r>
            <a:r>
              <a:rPr lang="hu-HU" altLang="hu-HU" sz="1600" b="1" dirty="0" err="1">
                <a:solidFill>
                  <a:schemeClr val="bg1"/>
                </a:solidFill>
              </a:rPr>
              <a:t>asztroklímájú</a:t>
            </a:r>
            <a:r>
              <a:rPr lang="hu-HU" altLang="hu-HU" sz="1600" b="1" dirty="0">
                <a:solidFill>
                  <a:schemeClr val="bg1"/>
                </a:solidFill>
              </a:rPr>
              <a:t> helyein </a:t>
            </a:r>
            <a:r>
              <a:rPr lang="hu-HU" altLang="hu-HU" sz="1600" b="1" dirty="0" smtClean="0">
                <a:solidFill>
                  <a:schemeClr val="bg1"/>
                </a:solidFill>
              </a:rPr>
              <a:t>történő alkalmazása </a:t>
            </a:r>
            <a:r>
              <a:rPr lang="hu-HU" altLang="hu-HU" sz="1600" b="1" dirty="0">
                <a:solidFill>
                  <a:schemeClr val="bg1"/>
                </a:solidFill>
              </a:rPr>
              <a:t>a bolygóközi por, </a:t>
            </a:r>
            <a:r>
              <a:rPr lang="hu-HU" altLang="hu-HU" sz="1600" b="1" dirty="0" smtClean="0">
                <a:solidFill>
                  <a:schemeClr val="bg1"/>
                </a:solidFill>
              </a:rPr>
              <a:t>különös tekintettel a</a:t>
            </a:r>
            <a:br>
              <a:rPr lang="hu-HU" altLang="hu-HU" sz="1600" b="1" dirty="0" smtClean="0">
                <a:solidFill>
                  <a:schemeClr val="bg1"/>
                </a:solidFill>
              </a:rPr>
            </a:br>
            <a:r>
              <a:rPr lang="hu-HU" altLang="hu-HU" sz="1600" b="1" dirty="0" err="1" smtClean="0">
                <a:solidFill>
                  <a:schemeClr val="bg1"/>
                </a:solidFill>
              </a:rPr>
              <a:t>Kordylewski</a:t>
            </a:r>
            <a:r>
              <a:rPr lang="hu-HU" altLang="hu-HU" sz="1600" b="1" dirty="0" smtClean="0">
                <a:solidFill>
                  <a:schemeClr val="bg1"/>
                </a:solidFill>
              </a:rPr>
              <a:t>-porholdak </a:t>
            </a:r>
            <a:r>
              <a:rPr lang="hu-HU" altLang="hu-HU" sz="1600" b="1" dirty="0">
                <a:solidFill>
                  <a:schemeClr val="bg1"/>
                </a:solidFill>
              </a:rPr>
              <a:t>vizsgálatára</a:t>
            </a:r>
            <a:br>
              <a:rPr lang="hu-HU" altLang="hu-HU" sz="1600" b="1" dirty="0">
                <a:solidFill>
                  <a:schemeClr val="bg1"/>
                </a:solidFill>
              </a:rPr>
            </a:br>
            <a:r>
              <a:rPr lang="hu-HU" altLang="hu-HU" sz="1600" dirty="0" smtClean="0">
                <a:solidFill>
                  <a:schemeClr val="bg1"/>
                </a:solidFill>
              </a:rPr>
              <a:t/>
            </a:r>
            <a:br>
              <a:rPr lang="hu-HU" altLang="hu-HU" sz="1600" dirty="0" smtClean="0">
                <a:solidFill>
                  <a:schemeClr val="bg1"/>
                </a:solidFill>
              </a:rPr>
            </a:br>
            <a:r>
              <a:rPr lang="hu-HU" altLang="hu-HU" sz="14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Horváth </a:t>
            </a:r>
            <a:r>
              <a:rPr lang="hu-HU" altLang="hu-HU" sz="1400" b="1" dirty="0" smtClean="0">
                <a:solidFill>
                  <a:schemeClr val="bg1"/>
                </a:solidFill>
              </a:rPr>
              <a:t>Gábor</a:t>
            </a:r>
            <a:r>
              <a:rPr lang="hu-HU" altLang="hu-HU" sz="1400" b="1" dirty="0" smtClean="0">
                <a:solidFill>
                  <a:schemeClr val="bg1"/>
                </a:solidFill>
              </a:rPr>
              <a:t>,  </a:t>
            </a:r>
            <a:r>
              <a:rPr lang="hu-HU" altLang="hu-HU" sz="1400" b="1" dirty="0" err="1" smtClean="0">
                <a:solidFill>
                  <a:schemeClr val="bg1"/>
                </a:solidFill>
              </a:rPr>
              <a:t>Slíz</a:t>
            </a:r>
            <a:r>
              <a:rPr lang="hu-HU" altLang="hu-HU" sz="1400" b="1" dirty="0" smtClean="0">
                <a:solidFill>
                  <a:schemeClr val="bg1"/>
                </a:solidFill>
              </a:rPr>
              <a:t>-Balogh Judit</a:t>
            </a:r>
            <a:r>
              <a:rPr lang="hu-HU" altLang="hu-HU" sz="1400" b="1" dirty="0" smtClean="0">
                <a:solidFill>
                  <a:schemeClr val="bg1"/>
                </a:solidFill>
              </a:rPr>
              <a:t>,  </a:t>
            </a:r>
            <a:r>
              <a:rPr lang="hu-HU" altLang="hu-HU" sz="1400" b="1" dirty="0" err="1" smtClean="0">
                <a:solidFill>
                  <a:schemeClr val="bg1"/>
                </a:solidFill>
              </a:rPr>
              <a:t>Mádai</a:t>
            </a:r>
            <a:r>
              <a:rPr lang="hu-HU" altLang="hu-HU" sz="1400" b="1" dirty="0" smtClean="0">
                <a:solidFill>
                  <a:schemeClr val="bg1"/>
                </a:solidFill>
              </a:rPr>
              <a:t> </a:t>
            </a:r>
            <a:r>
              <a:rPr lang="hu-HU" altLang="hu-HU" sz="1400" b="1" dirty="0" smtClean="0">
                <a:solidFill>
                  <a:schemeClr val="bg1"/>
                </a:solidFill>
              </a:rPr>
              <a:t>Attila,  Sári Pál</a:t>
            </a:r>
            <a:r>
              <a:rPr lang="hu-HU" altLang="hu-HU" sz="1400" b="1" dirty="0" smtClean="0">
                <a:solidFill>
                  <a:schemeClr val="bg1"/>
                </a:solidFill>
              </a:rPr>
              <a:t/>
            </a:r>
            <a:br>
              <a:rPr lang="hu-HU" altLang="hu-HU" sz="1400" b="1" dirty="0" smtClean="0">
                <a:solidFill>
                  <a:schemeClr val="bg1"/>
                </a:solidFill>
              </a:rPr>
            </a:b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E</a:t>
            </a:r>
            <a:r>
              <a:rPr lang="hu-HU" altLang="hu-HU" sz="1400" dirty="0" smtClean="0">
                <a:solidFill>
                  <a:schemeClr val="bg1"/>
                </a:solidFill>
              </a:rPr>
              <a:t>ötvös </a:t>
            </a: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L</a:t>
            </a:r>
            <a:r>
              <a:rPr lang="hu-HU" altLang="hu-HU" sz="1400" dirty="0" smtClean="0">
                <a:solidFill>
                  <a:schemeClr val="bg1"/>
                </a:solidFill>
              </a:rPr>
              <a:t>oránd </a:t>
            </a: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</a:t>
            </a:r>
            <a:r>
              <a:rPr lang="hu-HU" altLang="hu-HU" sz="1400" dirty="0" smtClean="0">
                <a:solidFill>
                  <a:schemeClr val="bg1"/>
                </a:solidFill>
              </a:rPr>
              <a:t>udományegyetem, </a:t>
            </a:r>
            <a:r>
              <a:rPr lang="en-US" altLang="hu-HU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Fizikai</a:t>
            </a: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és Csillagászati</a:t>
            </a:r>
            <a:r>
              <a:rPr lang="en-US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hu-HU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Int</a:t>
            </a:r>
            <a:r>
              <a:rPr lang="hu-HU" altLang="hu-HU" sz="1400" dirty="0" smtClean="0">
                <a:solidFill>
                  <a:schemeClr val="bg1"/>
                </a:solidFill>
              </a:rPr>
              <a:t>é</a:t>
            </a:r>
            <a:r>
              <a:rPr lang="en-US" altLang="hu-HU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zet</a:t>
            </a: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b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HUN-</a:t>
            </a:r>
            <a:r>
              <a:rPr lang="hu-HU" altLang="hu-HU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REN</a:t>
            </a: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hu-HU" altLang="hu-HU" sz="1400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Asztropolarimetria</a:t>
            </a:r>
            <a:r>
              <a:rPr lang="hu-HU" altLang="hu-HU" sz="1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Kutatócsoport, Budapest</a:t>
            </a:r>
            <a:endParaRPr lang="en-GB" altLang="hu-HU" sz="14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5" name="Picture 3" descr="ELT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7" y="1556792"/>
            <a:ext cx="1065213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556792"/>
            <a:ext cx="1152128" cy="1062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522"/>
            <a:ext cx="9144000" cy="651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6" y="45720"/>
            <a:ext cx="7638288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Cím 1"/>
          <p:cNvSpPr>
            <a:spLocks noGrp="1"/>
          </p:cNvSpPr>
          <p:nvPr>
            <p:ph type="title"/>
          </p:nvPr>
        </p:nvSpPr>
        <p:spPr>
          <a:xfrm>
            <a:off x="5868144" y="44450"/>
            <a:ext cx="2592288" cy="1152302"/>
          </a:xfrm>
        </p:spPr>
        <p:txBody>
          <a:bodyPr/>
          <a:lstStyle/>
          <a:p>
            <a:r>
              <a:rPr lang="hu-HU" altLang="hu-HU" sz="2000" b="1" dirty="0" err="1" smtClean="0"/>
              <a:t>Slíz</a:t>
            </a:r>
            <a:r>
              <a:rPr lang="hu-HU" altLang="hu-HU" sz="2000" b="1" dirty="0" smtClean="0"/>
              <a:t>-Balogh Judit </a:t>
            </a:r>
            <a:r>
              <a:rPr lang="hu-HU" altLang="hu-HU" sz="2000" b="1" dirty="0" err="1" smtClean="0"/>
              <a:t>badacsonytördemici</a:t>
            </a:r>
            <a:r>
              <a:rPr lang="hu-HU" altLang="hu-HU" sz="2000" b="1" dirty="0" smtClean="0"/>
              <a:t> csillagvizsgálója</a:t>
            </a:r>
          </a:p>
        </p:txBody>
      </p:sp>
      <p:pic>
        <p:nvPicPr>
          <p:cNvPr id="135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17937" cy="6858000"/>
          </a:xfrm>
        </p:spPr>
      </p:pic>
      <p:sp>
        <p:nvSpPr>
          <p:cNvPr id="135172" name="Szövegdoboz 3"/>
          <p:cNvSpPr txBox="1">
            <a:spLocks noChangeArrowheads="1"/>
          </p:cNvSpPr>
          <p:nvPr/>
        </p:nvSpPr>
        <p:spPr bwMode="auto">
          <a:xfrm>
            <a:off x="5291584" y="2068810"/>
            <a:ext cx="374491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/>
              <a:t>FORNAX</a:t>
            </a:r>
            <a:r>
              <a:rPr lang="hu-HU" altLang="hu-HU" sz="1600" dirty="0"/>
              <a:t> 100 óragép-mechanika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/>
              <a:t>MEADE</a:t>
            </a:r>
            <a:r>
              <a:rPr lang="hu-HU" altLang="hu-HU" sz="1600" dirty="0"/>
              <a:t> 16" f/10 </a:t>
            </a:r>
            <a:r>
              <a:rPr lang="hu-HU" altLang="hu-HU" sz="1600" dirty="0" err="1"/>
              <a:t>ACF</a:t>
            </a:r>
            <a:endParaRPr lang="hu-HU" altLang="hu-HU" sz="1600" dirty="0"/>
          </a:p>
          <a:p>
            <a:pPr>
              <a:spcBef>
                <a:spcPct val="0"/>
              </a:spcBef>
              <a:buFontTx/>
              <a:buNone/>
            </a:pPr>
            <a:endParaRPr lang="hu-HU" altLang="hu-HU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/>
              <a:t>GPU</a:t>
            </a:r>
            <a:r>
              <a:rPr lang="hu-HU" altLang="hu-HU" sz="1600" dirty="0"/>
              <a:t> 132/1050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/>
              <a:t>Tokina</a:t>
            </a:r>
            <a:r>
              <a:rPr lang="hu-HU" altLang="hu-HU" sz="1600" dirty="0"/>
              <a:t> </a:t>
            </a:r>
            <a:r>
              <a:rPr lang="en-US" altLang="hu-HU" sz="1600" dirty="0"/>
              <a:t>AF 300/2.8 </a:t>
            </a:r>
            <a:r>
              <a:rPr lang="hu-HU" altLang="hu-HU" sz="1600" dirty="0"/>
              <a:t> teleobjektív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600" dirty="0" err="1"/>
              <a:t>Samyang</a:t>
            </a:r>
            <a:r>
              <a:rPr lang="hu-HU" altLang="hu-HU" sz="1600" dirty="0"/>
              <a:t> </a:t>
            </a:r>
            <a:r>
              <a:rPr lang="hu-HU" altLang="hu-HU" sz="1600" dirty="0" err="1"/>
              <a:t>T3</a:t>
            </a:r>
            <a:r>
              <a:rPr lang="hu-HU" altLang="hu-HU" sz="1600" dirty="0"/>
              <a:t>/100 teleobjektív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1600" dirty="0"/>
              <a:t>Moravian </a:t>
            </a:r>
            <a:r>
              <a:rPr lang="en-US" altLang="hu-HU" sz="1600" dirty="0" err="1"/>
              <a:t>G3</a:t>
            </a:r>
            <a:r>
              <a:rPr lang="en-US" altLang="hu-HU" sz="1600" dirty="0"/>
              <a:t>-11000 </a:t>
            </a:r>
            <a:r>
              <a:rPr lang="en-US" altLang="hu-HU" sz="1600" dirty="0" err="1"/>
              <a:t>ABG</a:t>
            </a:r>
            <a:r>
              <a:rPr lang="hu-HU" altLang="hu-HU" sz="1600" dirty="0"/>
              <a:t> </a:t>
            </a:r>
            <a:r>
              <a:rPr lang="hu-HU" altLang="hu-HU" sz="1600" dirty="0" err="1"/>
              <a:t>CCD</a:t>
            </a:r>
            <a:endParaRPr lang="hu-HU" altLang="hu-HU" sz="1600" dirty="0"/>
          </a:p>
        </p:txBody>
      </p:sp>
    </p:spTree>
    <p:extLst>
      <p:ext uri="{BB962C8B-B14F-4D97-AF65-F5344CB8AC3E}">
        <p14:creationId xmlns:p14="http://schemas.microsoft.com/office/powerpoint/2010/main" val="101001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Kép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7000"/>
            <a:ext cx="6119813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1"/>
          <p:cNvSpPr>
            <a:spLocks noChangeArrowheads="1"/>
          </p:cNvSpPr>
          <p:nvPr/>
        </p:nvSpPr>
        <p:spPr bwMode="auto">
          <a:xfrm>
            <a:off x="6156176" y="116632"/>
            <a:ext cx="29162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cs typeface="Times New Roman" panose="02020603050405020304" pitchFamily="18" charset="0"/>
              </a:rPr>
              <a:t>A Föld-Hold rendszer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L4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és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L5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Lagrange-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pontjabeli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-porholdak létének első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asztropolarimetriai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bizonyítékai (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Badacsonytördemic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cs typeface="Times New Roman" panose="02020603050405020304" pitchFamily="18" charset="0"/>
              </a:rPr>
              <a:t>2017, 2021, 2022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)</a:t>
            </a:r>
            <a:endParaRPr lang="hu-HU" altLang="hu-HU" sz="18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b="1" dirty="0">
                <a:cs typeface="Times New Roman" panose="02020603050405020304" pitchFamily="18" charset="0"/>
              </a:rPr>
              <a:t> </a:t>
            </a:r>
            <a:endParaRPr lang="hu-HU" altLang="hu-HU" sz="18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>
                <a:cs typeface="Times New Roman" panose="02020603050405020304" pitchFamily="18" charset="0"/>
              </a:rPr>
              <a:t>Slíz-Balogh</a:t>
            </a:r>
            <a:r>
              <a:rPr lang="hu-HU" altLang="hu-HU" sz="1800" dirty="0">
                <a:cs typeface="Times New Roman" panose="02020603050405020304" pitchFamily="18" charset="0"/>
              </a:rPr>
              <a:t> </a:t>
            </a:r>
            <a:r>
              <a:rPr lang="en-US" altLang="hu-HU" sz="1800" dirty="0" err="1">
                <a:cs typeface="Times New Roman" panose="02020603050405020304" pitchFamily="18" charset="0"/>
              </a:rPr>
              <a:t>Judit</a:t>
            </a:r>
            <a:r>
              <a:rPr lang="en-US" altLang="hu-HU" sz="1800" dirty="0">
                <a:cs typeface="Times New Roman" panose="02020603050405020304" pitchFamily="18" charset="0"/>
              </a:rPr>
              <a:t>,</a:t>
            </a:r>
            <a:endParaRPr lang="hu-HU" altLang="hu-HU" sz="1800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hu-HU" sz="1800" dirty="0" err="1">
                <a:cs typeface="Times New Roman" panose="02020603050405020304" pitchFamily="18" charset="0"/>
              </a:rPr>
              <a:t>Mádai</a:t>
            </a:r>
            <a:r>
              <a:rPr lang="hu-HU" altLang="hu-HU" sz="1800" dirty="0">
                <a:cs typeface="Times New Roman" panose="02020603050405020304" pitchFamily="18" charset="0"/>
              </a:rPr>
              <a:t> </a:t>
            </a:r>
            <a:r>
              <a:rPr lang="en-GB" altLang="hu-HU" sz="1800" dirty="0">
                <a:cs typeface="Times New Roman" panose="02020603050405020304" pitchFamily="18" charset="0"/>
              </a:rPr>
              <a:t>Attila</a:t>
            </a:r>
            <a:r>
              <a:rPr lang="en-US" altLang="hu-HU" sz="1800" dirty="0">
                <a:cs typeface="Times New Roman" panose="02020603050405020304" pitchFamily="18" charset="0"/>
              </a:rPr>
              <a:t>,</a:t>
            </a:r>
            <a:endParaRPr lang="hu-HU" altLang="hu-HU" sz="1800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>
                <a:cs typeface="Times New Roman" panose="02020603050405020304" pitchFamily="18" charset="0"/>
              </a:rPr>
              <a:t>Sári</a:t>
            </a:r>
            <a:r>
              <a:rPr lang="hu-HU" altLang="hu-HU" sz="1800" dirty="0">
                <a:cs typeface="Times New Roman" panose="02020603050405020304" pitchFamily="18" charset="0"/>
              </a:rPr>
              <a:t> Pál</a:t>
            </a:r>
            <a:r>
              <a:rPr lang="en-US" altLang="hu-HU" sz="1800" dirty="0">
                <a:cs typeface="Times New Roman" panose="02020603050405020304" pitchFamily="18" charset="0"/>
              </a:rPr>
              <a:t>,</a:t>
            </a:r>
            <a:endParaRPr lang="hu-HU" altLang="hu-HU" sz="1800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>
                <a:cs typeface="Times New Roman" panose="02020603050405020304" pitchFamily="18" charset="0"/>
              </a:rPr>
              <a:t>Barta</a:t>
            </a:r>
            <a:r>
              <a:rPr lang="hu-HU" altLang="hu-HU" sz="1800" dirty="0">
                <a:cs typeface="Times New Roman" panose="02020603050405020304" pitchFamily="18" charset="0"/>
              </a:rPr>
              <a:t> </a:t>
            </a:r>
            <a:r>
              <a:rPr lang="en-US" altLang="hu-HU" sz="1800" dirty="0" err="1">
                <a:cs typeface="Times New Roman" panose="02020603050405020304" pitchFamily="18" charset="0"/>
              </a:rPr>
              <a:t>András</a:t>
            </a:r>
            <a:r>
              <a:rPr lang="hu-HU" altLang="hu-HU" sz="1800" dirty="0"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>
                <a:cs typeface="Times New Roman" panose="02020603050405020304" pitchFamily="18" charset="0"/>
              </a:rPr>
              <a:t>Horváth</a:t>
            </a:r>
            <a:r>
              <a:rPr lang="hu-HU" altLang="hu-HU" sz="1800" dirty="0">
                <a:cs typeface="Times New Roman" panose="02020603050405020304" pitchFamily="18" charset="0"/>
              </a:rPr>
              <a:t> </a:t>
            </a:r>
            <a:r>
              <a:rPr lang="en-US" altLang="hu-HU" sz="1800" dirty="0">
                <a:cs typeface="Times New Roman" panose="02020603050405020304" pitchFamily="18" charset="0"/>
              </a:rPr>
              <a:t>Gábor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4229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0" y="44450"/>
            <a:ext cx="7129090" cy="679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55563" y="44450"/>
            <a:ext cx="9088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Fantáziakép</a:t>
            </a:r>
            <a:endParaRPr lang="hu-HU" altLang="hu-HU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8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444"/>
            <a:ext cx="9144000" cy="6463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5029200" cy="5829681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386053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smtClean="0"/>
              <a:t>Miért éppen Namíbia?</a:t>
            </a:r>
            <a:endParaRPr lang="hu-HU" altLang="hu-HU" sz="2000" b="1" dirty="0" smtClean="0">
              <a:cs typeface="Times New Roman" panose="02020603050405020304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98" y="3375615"/>
            <a:ext cx="3972306" cy="329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"/>
            <a:ext cx="9144000" cy="6855562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386053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smtClean="0">
                <a:solidFill>
                  <a:schemeClr val="bg1"/>
                </a:solidFill>
              </a:rPr>
              <a:t>A kedvező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asztroklíma</a:t>
            </a:r>
            <a:r>
              <a:rPr lang="hu-HU" altLang="hu-HU" sz="2000" b="1" dirty="0">
                <a:solidFill>
                  <a:schemeClr val="bg1"/>
                </a:solidFill>
              </a:rPr>
              <a:t> miatt: Namíbia</a:t>
            </a:r>
            <a:endParaRPr lang="hu-HU" altLang="hu-HU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3664"/>
            <a:ext cx="9144000" cy="1677144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smtClean="0">
                <a:solidFill>
                  <a:schemeClr val="bg1"/>
                </a:solidFill>
              </a:rPr>
              <a:t>H. E. S. S. =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High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Energy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Stereoscopic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>
                <a:solidFill>
                  <a:schemeClr val="bg1"/>
                </a:solidFill>
              </a:rPr>
              <a:t>System (Joachim </a:t>
            </a:r>
            <a:r>
              <a:rPr lang="hu-HU" altLang="hu-HU" sz="2000" b="1" dirty="0" err="1">
                <a:solidFill>
                  <a:schemeClr val="bg1"/>
                </a:solidFill>
              </a:rPr>
              <a:t>Cranz</a:t>
            </a:r>
            <a:r>
              <a:rPr lang="hu-HU" altLang="hu-HU" sz="2000" b="1" dirty="0">
                <a:solidFill>
                  <a:schemeClr val="bg1"/>
                </a:solidFill>
              </a:rPr>
              <a:t> birtokán)</a:t>
            </a:r>
            <a:r>
              <a:rPr lang="hu-HU" altLang="hu-HU" sz="2000" b="1" dirty="0" smtClean="0">
                <a:solidFill>
                  <a:schemeClr val="bg1"/>
                </a:solidFill>
              </a:rPr>
              <a:t/>
            </a:r>
            <a:br>
              <a:rPr lang="hu-HU" altLang="hu-HU" sz="2000" b="1" dirty="0" smtClean="0">
                <a:solidFill>
                  <a:schemeClr val="bg1"/>
                </a:solidFill>
              </a:rPr>
            </a:br>
            <a:r>
              <a:rPr lang="hu-HU" altLang="hu-HU" sz="2000" dirty="0">
                <a:solidFill>
                  <a:schemeClr val="bg1"/>
                </a:solidFill>
              </a:rPr>
              <a:t/>
            </a:r>
            <a:br>
              <a:rPr lang="hu-HU" altLang="hu-HU" sz="2000" dirty="0">
                <a:solidFill>
                  <a:schemeClr val="bg1"/>
                </a:solidFill>
              </a:rPr>
            </a:br>
            <a:r>
              <a:rPr lang="hu-HU" altLang="hu-HU" sz="2000" dirty="0" smtClean="0">
                <a:solidFill>
                  <a:schemeClr val="bg1"/>
                </a:solidFill>
              </a:rPr>
              <a:t>Max-Planck </a:t>
            </a:r>
            <a:r>
              <a:rPr lang="hu-HU" altLang="hu-HU" sz="2000" dirty="0" err="1" smtClean="0">
                <a:solidFill>
                  <a:schemeClr val="bg1"/>
                </a:solidFill>
              </a:rPr>
              <a:t>Institut</a:t>
            </a:r>
            <a:r>
              <a:rPr lang="hu-HU" altLang="hu-HU" sz="2000" dirty="0" smtClean="0">
                <a:solidFill>
                  <a:schemeClr val="bg1"/>
                </a:solidFill>
              </a:rPr>
              <a:t> </a:t>
            </a:r>
            <a:r>
              <a:rPr lang="hu-HU" altLang="hu-HU" sz="2000" dirty="0" err="1" smtClean="0">
                <a:solidFill>
                  <a:schemeClr val="bg1"/>
                </a:solidFill>
              </a:rPr>
              <a:t>für</a:t>
            </a:r>
            <a:r>
              <a:rPr lang="hu-HU" altLang="hu-HU" sz="2000" dirty="0" smtClean="0">
                <a:solidFill>
                  <a:schemeClr val="bg1"/>
                </a:solidFill>
              </a:rPr>
              <a:t> </a:t>
            </a:r>
            <a:r>
              <a:rPr lang="hu-HU" altLang="hu-HU" sz="2000" dirty="0" err="1" smtClean="0">
                <a:solidFill>
                  <a:schemeClr val="bg1"/>
                </a:solidFill>
              </a:rPr>
              <a:t>Kernphysik</a:t>
            </a:r>
            <a:r>
              <a:rPr lang="hu-HU" altLang="hu-HU" sz="2000" dirty="0" smtClean="0">
                <a:solidFill>
                  <a:schemeClr val="bg1"/>
                </a:solidFill>
              </a:rPr>
              <a:t/>
            </a:r>
            <a:br>
              <a:rPr lang="hu-HU" altLang="hu-HU" sz="2000" dirty="0" smtClean="0">
                <a:solidFill>
                  <a:schemeClr val="bg1"/>
                </a:solidFill>
              </a:rPr>
            </a:br>
            <a:r>
              <a:rPr lang="hu-HU" altLang="hu-HU" sz="2000" dirty="0">
                <a:solidFill>
                  <a:schemeClr val="bg1"/>
                </a:solidFill>
              </a:rPr>
              <a:t/>
            </a:r>
            <a:br>
              <a:rPr lang="hu-HU" altLang="hu-HU" sz="2000" dirty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Nam</a:t>
            </a:r>
            <a:r>
              <a:rPr lang="hu-HU" sz="2000" dirty="0" smtClean="0">
                <a:solidFill>
                  <a:schemeClr val="bg1"/>
                </a:solidFill>
              </a:rPr>
              <a:t>í</a:t>
            </a:r>
            <a:r>
              <a:rPr lang="en-US" sz="2000" dirty="0" err="1" smtClean="0">
                <a:solidFill>
                  <a:schemeClr val="bg1"/>
                </a:solidFill>
              </a:rPr>
              <a:t>bia</a:t>
            </a:r>
            <a:r>
              <a:rPr lang="hu-HU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Khomas</a:t>
            </a:r>
            <a:r>
              <a:rPr lang="hu-HU" sz="2000" dirty="0" smtClean="0">
                <a:solidFill>
                  <a:schemeClr val="bg1"/>
                </a:solidFill>
              </a:rPr>
              <a:t> magasfennsík (1800 m)</a:t>
            </a:r>
            <a:r>
              <a:rPr lang="en-US" sz="2000" dirty="0" smtClean="0">
                <a:solidFill>
                  <a:schemeClr val="bg1"/>
                </a:solidFill>
              </a:rPr>
              <a:t>,</a:t>
            </a:r>
            <a:r>
              <a:rPr lang="hu-HU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Goellschau</a:t>
            </a:r>
            <a:r>
              <a:rPr lang="hu-HU" sz="2000" dirty="0" smtClean="0">
                <a:solidFill>
                  <a:schemeClr val="bg1"/>
                </a:solidFill>
              </a:rPr>
              <a:t> (</a:t>
            </a:r>
            <a:r>
              <a:rPr lang="hu-HU" sz="2000" dirty="0" err="1" smtClean="0">
                <a:solidFill>
                  <a:schemeClr val="bg1"/>
                </a:solidFill>
              </a:rPr>
              <a:t>Cranz</a:t>
            </a:r>
            <a:r>
              <a:rPr lang="hu-HU" sz="2000" dirty="0" smtClean="0">
                <a:solidFill>
                  <a:schemeClr val="bg1"/>
                </a:solidFill>
              </a:rPr>
              <a:t>) Farm</a:t>
            </a:r>
            <a:endParaRPr lang="hu-HU" altLang="hu-HU" sz="2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036050" cy="2232248"/>
          </a:xfrm>
          <a:noFill/>
        </p:spPr>
        <p:txBody>
          <a:bodyPr/>
          <a:lstStyle/>
          <a:p>
            <a:pPr algn="l"/>
            <a:r>
              <a:rPr lang="hu-HU" altLang="hu-HU" sz="2000" b="1" dirty="0" err="1" smtClean="0">
                <a:solidFill>
                  <a:schemeClr val="bg1"/>
                </a:solidFill>
              </a:rPr>
              <a:t>HATNet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=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Hungarian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Automated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Telescope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>
                <a:solidFill>
                  <a:schemeClr val="bg1"/>
                </a:solidFill>
              </a:rPr>
              <a:t>Network (Joachim </a:t>
            </a:r>
            <a:r>
              <a:rPr lang="hu-HU" altLang="hu-HU" sz="2000" b="1" dirty="0" err="1">
                <a:solidFill>
                  <a:schemeClr val="bg1"/>
                </a:solidFill>
              </a:rPr>
              <a:t>Cranz</a:t>
            </a:r>
            <a:r>
              <a:rPr lang="hu-HU" altLang="hu-HU" sz="2000" b="1" dirty="0">
                <a:solidFill>
                  <a:schemeClr val="bg1"/>
                </a:solidFill>
              </a:rPr>
              <a:t> birtokán)</a:t>
            </a:r>
            <a:r>
              <a:rPr lang="hu-HU" altLang="hu-HU" sz="2000" b="1" dirty="0" smtClean="0">
                <a:solidFill>
                  <a:schemeClr val="bg1"/>
                </a:solidFill>
              </a:rPr>
              <a:t/>
            </a:r>
            <a:br>
              <a:rPr lang="hu-HU" altLang="hu-HU" sz="2000" b="1" dirty="0" smtClean="0">
                <a:solidFill>
                  <a:schemeClr val="bg1"/>
                </a:solidFill>
              </a:rPr>
            </a:br>
            <a:r>
              <a:rPr lang="hu-HU" altLang="hu-HU" sz="2000" dirty="0" smtClean="0">
                <a:solidFill>
                  <a:schemeClr val="bg1"/>
                </a:solidFill>
              </a:rPr>
              <a:t/>
            </a:r>
            <a:br>
              <a:rPr lang="hu-HU" altLang="hu-HU" sz="2000" dirty="0" smtClean="0">
                <a:solidFill>
                  <a:schemeClr val="bg1"/>
                </a:solidFill>
              </a:rPr>
            </a:br>
            <a:r>
              <a:rPr lang="hu-HU" sz="2000" dirty="0" smtClean="0">
                <a:solidFill>
                  <a:schemeClr val="bg1"/>
                </a:solidFill>
              </a:rPr>
              <a:t>18</a:t>
            </a:r>
            <a:r>
              <a:rPr lang="hu-HU" sz="2000" dirty="0">
                <a:solidFill>
                  <a:schemeClr val="bg1"/>
                </a:solidFill>
              </a:rPr>
              <a:t> cm </a:t>
            </a:r>
            <a:r>
              <a:rPr lang="hu-HU" sz="2000" dirty="0" smtClean="0">
                <a:solidFill>
                  <a:schemeClr val="bg1"/>
                </a:solidFill>
              </a:rPr>
              <a:t>átmérőjű távcsövekből álló </a:t>
            </a:r>
            <a:r>
              <a:rPr lang="hu-HU" sz="2000" dirty="0">
                <a:solidFill>
                  <a:schemeClr val="bg1"/>
                </a:solidFill>
              </a:rPr>
              <a:t>hálózat, </a:t>
            </a:r>
            <a:r>
              <a:rPr lang="hu-HU" sz="2000" dirty="0" smtClean="0">
                <a:solidFill>
                  <a:schemeClr val="bg1"/>
                </a:solidFill>
              </a:rPr>
              <a:t>amivel eredetileg változócsillagok automatikus </a:t>
            </a:r>
            <a:r>
              <a:rPr lang="hu-HU" sz="2000" dirty="0">
                <a:solidFill>
                  <a:schemeClr val="bg1"/>
                </a:solidFill>
              </a:rPr>
              <a:t>fényességmérését </a:t>
            </a:r>
            <a:r>
              <a:rPr lang="hu-HU" sz="2000" dirty="0" smtClean="0">
                <a:solidFill>
                  <a:schemeClr val="bg1"/>
                </a:solidFill>
              </a:rPr>
              <a:t>végezték → </a:t>
            </a:r>
            <a:r>
              <a:rPr lang="hu-HU" sz="2000" dirty="0" err="1" smtClean="0">
                <a:solidFill>
                  <a:schemeClr val="bg1"/>
                </a:solidFill>
              </a:rPr>
              <a:t>exobolygókutatás</a:t>
            </a:r>
            <a:r>
              <a:rPr lang="hu-HU" sz="2000" dirty="0" smtClean="0">
                <a:solidFill>
                  <a:schemeClr val="bg1"/>
                </a:solidFill>
              </a:rPr>
              <a:t/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smtClean="0">
                <a:solidFill>
                  <a:schemeClr val="bg1"/>
                </a:solidFill>
              </a:rPr>
              <a:t>                                                                     (~100 </a:t>
            </a:r>
            <a:r>
              <a:rPr lang="hu-HU" sz="2000" dirty="0" err="1" smtClean="0">
                <a:solidFill>
                  <a:schemeClr val="bg1"/>
                </a:solidFill>
              </a:rPr>
              <a:t>exobolygó</a:t>
            </a:r>
            <a:r>
              <a:rPr lang="hu-HU" sz="2000" dirty="0" smtClean="0">
                <a:solidFill>
                  <a:schemeClr val="bg1"/>
                </a:solidFill>
              </a:rPr>
              <a:t> fölfedezése)</a:t>
            </a:r>
            <a:br>
              <a:rPr lang="hu-HU" sz="2000" dirty="0" smtClean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bg1"/>
                </a:solidFill>
              </a:rPr>
              <a:t/>
            </a:r>
            <a:br>
              <a:rPr lang="hu-HU" sz="2000" dirty="0">
                <a:solidFill>
                  <a:schemeClr val="bg1"/>
                </a:solidFill>
              </a:rPr>
            </a:br>
            <a:r>
              <a:rPr lang="hu-HU" sz="2000" dirty="0" err="1" smtClean="0">
                <a:solidFill>
                  <a:schemeClr val="bg1"/>
                </a:solidFill>
              </a:rPr>
              <a:t>Létrehozói</a:t>
            </a:r>
            <a:r>
              <a:rPr lang="hu-HU" sz="2000" dirty="0" smtClean="0">
                <a:solidFill>
                  <a:schemeClr val="bg1"/>
                </a:solidFill>
              </a:rPr>
              <a:t>: Bakos Gáspár és több magyar csillagász (pl. Sári Pál).</a:t>
            </a:r>
            <a:endParaRPr lang="hu-HU" altLang="hu-HU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7" y="2492896"/>
            <a:ext cx="2654171" cy="19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3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Cím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452438"/>
          </a:xfrm>
        </p:spPr>
        <p:txBody>
          <a:bodyPr/>
          <a:lstStyle/>
          <a:p>
            <a:pPr eaLnBrk="1" hangingPunct="1"/>
            <a:r>
              <a:rPr lang="hu-HU" altLang="hu-HU" sz="2000" b="1" dirty="0" smtClean="0">
                <a:cs typeface="Times New Roman" panose="02020603050405020304" pitchFamily="18" charset="0"/>
              </a:rPr>
              <a:t>Egymás körül keringő két égitest Euler-Lagrange-féle pontjai</a:t>
            </a: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4017963" y="785813"/>
            <a:ext cx="1108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2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hu-HU" altLang="hu-HU" sz="18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5476" name="Picture 2" descr="D:\C\space_manifold_dynamics\egri_ea_2018_10_05\Lagrangianpointsanimated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263" y="3038475"/>
            <a:ext cx="3708400" cy="3763963"/>
          </a:xfr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4724400" y="3736975"/>
            <a:ext cx="4419600" cy="1563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smtClean="0">
                <a:cs typeface="Times New Roman" panose="02020603050405020304" pitchFamily="18" charset="0"/>
              </a:rPr>
              <a:t>Ha </a:t>
            </a:r>
            <a:r>
              <a:rPr lang="hu-HU" sz="1600" i="1" dirty="0">
                <a:solidFill>
                  <a:srgbClr val="92D050"/>
                </a:solidFill>
                <a:cs typeface="Times New Roman" panose="02020603050405020304" pitchFamily="18" charset="0"/>
              </a:rPr>
              <a:t>Q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 = </a:t>
            </a:r>
            <a:r>
              <a:rPr lang="hu-HU" sz="1600" i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m</a:t>
            </a:r>
            <a:r>
              <a:rPr lang="hu-HU" sz="1600" baseline="-250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kisebb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/(</a:t>
            </a:r>
            <a:r>
              <a:rPr lang="hu-HU" sz="1600" i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m</a:t>
            </a:r>
            <a:r>
              <a:rPr lang="hu-HU" sz="1600" baseline="-250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kisebb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 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+ </a:t>
            </a:r>
            <a:r>
              <a:rPr lang="hu-HU" sz="1600" i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m</a:t>
            </a:r>
            <a:r>
              <a:rPr lang="hu-HU" sz="1600" baseline="-250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nagyobb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) </a:t>
            </a:r>
            <a:r>
              <a:rPr lang="en-US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&lt; </a:t>
            </a:r>
            <a:r>
              <a:rPr lang="hu-HU" sz="1600" i="1" dirty="0">
                <a:solidFill>
                  <a:srgbClr val="92D050"/>
                </a:solidFill>
                <a:cs typeface="Times New Roman" panose="02020603050405020304" pitchFamily="18" charset="0"/>
              </a:rPr>
              <a:t>Q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* = 0.03852</a:t>
            </a:r>
            <a:r>
              <a:rPr lang="hu-HU" sz="1600" dirty="0">
                <a:cs typeface="Times New Roman" panose="02020603050405020304" pitchFamily="18" charset="0"/>
              </a:rPr>
              <a:t>,</a:t>
            </a:r>
            <a:endParaRPr lang="en-US" sz="1600" dirty="0"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smtClean="0">
                <a:cs typeface="Times New Roman" panose="02020603050405020304" pitchFamily="18" charset="0"/>
              </a:rPr>
              <a:t>akkor </a:t>
            </a:r>
            <a:r>
              <a:rPr lang="hu-HU" sz="16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L4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, </a:t>
            </a:r>
            <a:r>
              <a:rPr lang="hu-HU" sz="1600" dirty="0" err="1">
                <a:solidFill>
                  <a:srgbClr val="92D050"/>
                </a:solidFill>
                <a:cs typeface="Times New Roman" panose="02020603050405020304" pitchFamily="18" charset="0"/>
              </a:rPr>
              <a:t>L5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 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stabil</a:t>
            </a:r>
            <a:r>
              <a:rPr lang="en-US" sz="1600" dirty="0" smtClean="0">
                <a:cs typeface="Times New Roman" panose="02020603050405020304" pitchFamily="18" charset="0"/>
              </a:rPr>
              <a:t>.</a:t>
            </a:r>
            <a:endParaRPr lang="en-US" sz="1600" dirty="0"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smtClean="0">
                <a:cs typeface="Times New Roman" panose="02020603050405020304" pitchFamily="18" charset="0"/>
              </a:rPr>
              <a:t>Ha</a:t>
            </a:r>
            <a:r>
              <a:rPr lang="en-US" sz="1600" dirty="0" smtClean="0">
                <a:cs typeface="Times New Roman" panose="02020603050405020304" pitchFamily="18" charset="0"/>
              </a:rPr>
              <a:t> </a:t>
            </a:r>
            <a:r>
              <a:rPr lang="hu-HU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Q</a:t>
            </a:r>
            <a:r>
              <a:rPr lang="hu-H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 ≥ </a:t>
            </a:r>
            <a:r>
              <a:rPr lang="hu-HU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Q</a:t>
            </a:r>
            <a:r>
              <a:rPr lang="hu-H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*</a:t>
            </a:r>
            <a:r>
              <a:rPr lang="hu-HU" sz="1600" dirty="0">
                <a:cs typeface="Times New Roman" panose="02020603050405020304" pitchFamily="18" charset="0"/>
              </a:rPr>
              <a:t>, </a:t>
            </a:r>
            <a:r>
              <a:rPr lang="hu-HU" sz="1600" dirty="0" smtClean="0">
                <a:cs typeface="Times New Roman" panose="02020603050405020304" pitchFamily="18" charset="0"/>
              </a:rPr>
              <a:t>akkor </a:t>
            </a:r>
            <a:r>
              <a:rPr lang="hu-HU" sz="16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L4</a:t>
            </a:r>
            <a:r>
              <a:rPr lang="hu-H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hu-HU" sz="1600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L5</a:t>
            </a:r>
            <a:r>
              <a:rPr lang="hu-H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instabil</a:t>
            </a:r>
            <a:r>
              <a:rPr lang="hu-HU" sz="1600" dirty="0" smtClean="0">
                <a:cs typeface="Times New Roman" panose="02020603050405020304" pitchFamily="18" charset="0"/>
              </a:rPr>
              <a:t>.</a:t>
            </a:r>
            <a:endParaRPr lang="hu-HU" sz="1600" b="1" dirty="0"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4716463" y="5897563"/>
            <a:ext cx="4419600" cy="8445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i="1" dirty="0">
                <a:solidFill>
                  <a:srgbClr val="92D050"/>
                </a:solidFill>
                <a:cs typeface="Times New Roman" panose="02020603050405020304" pitchFamily="18" charset="0"/>
              </a:rPr>
              <a:t>Q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 = </a:t>
            </a:r>
            <a:r>
              <a:rPr lang="hu-HU" sz="1600" i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m</a:t>
            </a:r>
            <a:r>
              <a:rPr lang="hu-HU" sz="1600" baseline="-250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Hold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/(</a:t>
            </a:r>
            <a:r>
              <a:rPr lang="hu-HU" sz="1600" i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m</a:t>
            </a:r>
            <a:r>
              <a:rPr lang="hu-HU" sz="1600" baseline="-250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Hold</a:t>
            </a:r>
            <a:r>
              <a:rPr lang="en-US" sz="1600" baseline="-250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 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+</a:t>
            </a:r>
            <a:r>
              <a:rPr lang="hu-HU" sz="1600" i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m</a:t>
            </a:r>
            <a:r>
              <a:rPr lang="hu-HU" sz="1600" baseline="-250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Föld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) 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= 0.0123 </a:t>
            </a:r>
            <a:r>
              <a:rPr lang="en-US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&lt; </a:t>
            </a:r>
            <a:r>
              <a:rPr lang="hu-HU" sz="1600" i="1" dirty="0">
                <a:solidFill>
                  <a:srgbClr val="92D050"/>
                </a:solidFill>
                <a:cs typeface="Times New Roman" panose="02020603050405020304" pitchFamily="18" charset="0"/>
              </a:rPr>
              <a:t>Q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* = 0.03852,</a:t>
            </a:r>
            <a:endParaRPr lang="en-US" sz="1600" dirty="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ezért 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a Föld-Hold </a:t>
            </a:r>
            <a:r>
              <a:rPr lang="hu-HU" sz="1600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L4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, </a:t>
            </a:r>
            <a:r>
              <a:rPr lang="hu-HU" sz="1600" dirty="0" err="1">
                <a:solidFill>
                  <a:srgbClr val="92D050"/>
                </a:solidFill>
                <a:cs typeface="Times New Roman" panose="02020603050405020304" pitchFamily="18" charset="0"/>
              </a:rPr>
              <a:t>L5</a:t>
            </a:r>
            <a:r>
              <a:rPr lang="hu-HU" sz="1600" dirty="0">
                <a:solidFill>
                  <a:srgbClr val="92D050"/>
                </a:solidFill>
                <a:cs typeface="Times New Roman" panose="02020603050405020304" pitchFamily="18" charset="0"/>
              </a:rPr>
              <a:t> </a:t>
            </a:r>
            <a:r>
              <a:rPr lang="hu-HU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pontjai stabilak</a:t>
            </a:r>
            <a:r>
              <a:rPr lang="en-US" sz="1600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.</a:t>
            </a:r>
            <a:endParaRPr lang="hu-HU" sz="1600" b="1" dirty="0">
              <a:solidFill>
                <a:srgbClr val="92D05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5479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30238"/>
            <a:ext cx="28813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ím 1"/>
          <p:cNvSpPr txBox="1">
            <a:spLocks/>
          </p:cNvSpPr>
          <p:nvPr/>
        </p:nvSpPr>
        <p:spPr>
          <a:xfrm>
            <a:off x="107950" y="620713"/>
            <a:ext cx="5112122" cy="23764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 err="1">
                <a:ea typeface="+mj-ea"/>
                <a:cs typeface="Times New Roman" panose="02020603050405020304" pitchFamily="18" charset="0"/>
              </a:rPr>
              <a:t>Leonhard</a:t>
            </a:r>
            <a:r>
              <a:rPr lang="hu-HU" sz="1600" dirty="0">
                <a:ea typeface="+mj-ea"/>
                <a:cs typeface="Times New Roman" panose="02020603050405020304" pitchFamily="18" charset="0"/>
              </a:rPr>
              <a:t> Euler (1767):                         </a:t>
            </a:r>
            <a:r>
              <a:rPr lang="hu-HU" sz="1600" dirty="0" smtClean="0">
                <a:ea typeface="+mj-ea"/>
                <a:cs typeface="Times New Roman" panose="02020603050405020304" pitchFamily="18" charset="0"/>
              </a:rPr>
              <a:t>L1</a:t>
            </a:r>
            <a:r>
              <a:rPr lang="hu-HU" sz="1600" dirty="0">
                <a:ea typeface="+mj-ea"/>
                <a:cs typeface="Times New Roman" panose="02020603050405020304" pitchFamily="18" charset="0"/>
              </a:rPr>
              <a:t>, L2, </a:t>
            </a:r>
            <a:r>
              <a:rPr lang="hu-HU" sz="1600" dirty="0" err="1" smtClean="0">
                <a:ea typeface="+mj-ea"/>
                <a:cs typeface="Times New Roman" panose="02020603050405020304" pitchFamily="18" charset="0"/>
              </a:rPr>
              <a:t>L3</a:t>
            </a:r>
            <a:r>
              <a:rPr lang="hu-HU" sz="1600" dirty="0" smtClean="0">
                <a:ea typeface="+mj-ea"/>
                <a:cs typeface="Times New Roman" panose="02020603050405020304" pitchFamily="18" charset="0"/>
              </a:rPr>
              <a:t> pontok</a:t>
            </a:r>
            <a:endParaRPr lang="hu-HU" sz="1600" dirty="0">
              <a:ea typeface="+mj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ea typeface="+mj-ea"/>
                <a:cs typeface="Times New Roman" panose="02020603050405020304" pitchFamily="18" charset="0"/>
              </a:rPr>
              <a:t>                                                               </a:t>
            </a:r>
            <a:r>
              <a:rPr lang="hu-HU" sz="1600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instabilak</a:t>
            </a:r>
            <a:endParaRPr lang="hu-HU" sz="1600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solidFill>
                <a:srgbClr val="FF0000"/>
              </a:solidFill>
              <a:ea typeface="+mj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dirty="0">
              <a:ea typeface="+mj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ea typeface="+mj-ea"/>
                <a:cs typeface="Times New Roman" panose="02020603050405020304" pitchFamily="18" charset="0"/>
              </a:rPr>
              <a:t>Joseph-Louis Lagrange (1772):                       </a:t>
            </a:r>
            <a:r>
              <a:rPr lang="hu-HU" sz="1600" dirty="0" err="1" smtClean="0">
                <a:ea typeface="+mj-ea"/>
                <a:cs typeface="Times New Roman" panose="02020603050405020304" pitchFamily="18" charset="0"/>
              </a:rPr>
              <a:t>L4</a:t>
            </a:r>
            <a:r>
              <a:rPr lang="hu-HU" sz="1600" dirty="0">
                <a:ea typeface="+mj-ea"/>
                <a:cs typeface="Times New Roman" panose="02020603050405020304" pitchFamily="18" charset="0"/>
              </a:rPr>
              <a:t>, </a:t>
            </a:r>
            <a:r>
              <a:rPr lang="hu-HU" sz="1600" dirty="0" err="1" smtClean="0">
                <a:ea typeface="+mj-ea"/>
                <a:cs typeface="Times New Roman" panose="02020603050405020304" pitchFamily="18" charset="0"/>
              </a:rPr>
              <a:t>L5</a:t>
            </a:r>
            <a:r>
              <a:rPr lang="hu-HU" sz="1600" dirty="0" smtClean="0">
                <a:ea typeface="+mj-ea"/>
                <a:cs typeface="Times New Roman" panose="02020603050405020304" pitchFamily="18" charset="0"/>
              </a:rPr>
              <a:t> pontok</a:t>
            </a:r>
            <a:endParaRPr lang="hu-HU" sz="1600" dirty="0">
              <a:ea typeface="+mj-ea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1600" dirty="0">
                <a:ea typeface="+mj-ea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hu-HU" sz="1600" dirty="0" smtClean="0">
                <a:ea typeface="+mj-ea"/>
                <a:cs typeface="Times New Roman" panose="02020603050405020304" pitchFamily="18" charset="0"/>
              </a:rPr>
              <a:t>(</a:t>
            </a:r>
            <a:r>
              <a:rPr lang="hu-HU" sz="1600" dirty="0" smtClean="0">
                <a:solidFill>
                  <a:srgbClr val="FF0000"/>
                </a:solidFill>
                <a:ea typeface="+mj-ea"/>
                <a:cs typeface="Times New Roman" panose="02020603050405020304" pitchFamily="18" charset="0"/>
              </a:rPr>
              <a:t>in</a:t>
            </a:r>
            <a:r>
              <a:rPr lang="hu-HU" sz="1600" dirty="0" smtClean="0">
                <a:ea typeface="+mj-ea"/>
                <a:cs typeface="Times New Roman" panose="02020603050405020304" pitchFamily="18" charset="0"/>
              </a:rPr>
              <a:t>)</a:t>
            </a:r>
            <a:r>
              <a:rPr lang="hu-HU" sz="1600" dirty="0" smtClean="0">
                <a:solidFill>
                  <a:srgbClr val="92D050"/>
                </a:solidFill>
                <a:ea typeface="+mj-ea"/>
                <a:cs typeface="Times New Roman" panose="02020603050405020304" pitchFamily="18" charset="0"/>
              </a:rPr>
              <a:t>stabilak</a:t>
            </a:r>
            <a:endParaRPr lang="hu-HU" sz="1600" dirty="0">
              <a:solidFill>
                <a:srgbClr val="92D050"/>
              </a:solidFill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5481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609600"/>
            <a:ext cx="8731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52613"/>
            <a:ext cx="854075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036050" cy="381000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smtClean="0">
                <a:solidFill>
                  <a:schemeClr val="bg1"/>
                </a:solidFill>
              </a:rPr>
              <a:t>Orosz Űrszemétfigyelő </a:t>
            </a:r>
            <a:r>
              <a:rPr lang="hu-HU" altLang="hu-HU" sz="2000" b="1" dirty="0">
                <a:solidFill>
                  <a:schemeClr val="bg1"/>
                </a:solidFill>
              </a:rPr>
              <a:t>Állomás (Joachim </a:t>
            </a:r>
            <a:r>
              <a:rPr lang="hu-HU" altLang="hu-HU" sz="2000" b="1" dirty="0" err="1">
                <a:solidFill>
                  <a:schemeClr val="bg1"/>
                </a:solidFill>
              </a:rPr>
              <a:t>Cranz</a:t>
            </a:r>
            <a:r>
              <a:rPr lang="hu-HU" altLang="hu-HU" sz="2000" b="1" dirty="0">
                <a:solidFill>
                  <a:schemeClr val="bg1"/>
                </a:solidFill>
              </a:rPr>
              <a:t> birtokán)</a:t>
            </a:r>
            <a:endParaRPr lang="hu-HU" altLang="hu-HU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036050" cy="381000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err="1" smtClean="0">
                <a:solidFill>
                  <a:schemeClr val="bg1"/>
                </a:solidFill>
              </a:rPr>
              <a:t>Isabis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Asztrofarm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(Joachim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Cranz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birtokán)</a:t>
            </a:r>
            <a:endParaRPr lang="hu-HU" altLang="hu-HU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036050" cy="381000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err="1" smtClean="0">
                <a:solidFill>
                  <a:schemeClr val="bg1"/>
                </a:solidFill>
              </a:rPr>
              <a:t>Isabis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Asztrofarm</a:t>
            </a:r>
            <a:endParaRPr lang="hu-HU" altLang="hu-HU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836712"/>
            <a:ext cx="9036050" cy="381000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err="1" smtClean="0">
                <a:solidFill>
                  <a:schemeClr val="bg1"/>
                </a:solidFill>
              </a:rPr>
              <a:t>Isabis</a:t>
            </a:r>
            <a:r>
              <a:rPr lang="hu-HU" altLang="hu-HU" sz="2000" b="1" dirty="0" smtClean="0">
                <a:solidFill>
                  <a:schemeClr val="bg1"/>
                </a:solidFill>
              </a:rPr>
              <a:t> </a:t>
            </a:r>
            <a:r>
              <a:rPr lang="hu-HU" altLang="hu-HU" sz="2000" b="1" dirty="0" err="1" smtClean="0">
                <a:solidFill>
                  <a:schemeClr val="bg1"/>
                </a:solidFill>
              </a:rPr>
              <a:t>Asztrofarm</a:t>
            </a:r>
            <a:endParaRPr lang="hu-HU" altLang="hu-HU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7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1"/>
          <p:cNvSpPr>
            <a:spLocks noChangeArrowheads="1"/>
          </p:cNvSpPr>
          <p:nvPr/>
        </p:nvSpPr>
        <p:spPr bwMode="auto">
          <a:xfrm>
            <a:off x="6156176" y="116632"/>
            <a:ext cx="291623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cs typeface="Times New Roman" panose="02020603050405020304" pitchFamily="18" charset="0"/>
              </a:rPr>
              <a:t>Az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L5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-porhold 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hordozható polariméteres távcsővel történő megfigyelése a namíbiai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Isabis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Asztrofarmon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(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2023)</a:t>
            </a:r>
            <a:endParaRPr lang="hu-HU" altLang="hu-HU" sz="18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b="1" dirty="0">
                <a:cs typeface="Times New Roman" panose="02020603050405020304" pitchFamily="18" charset="0"/>
              </a:rPr>
              <a:t> </a:t>
            </a:r>
            <a:endParaRPr lang="hu-HU" altLang="hu-HU" sz="18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 smtClean="0">
                <a:cs typeface="Times New Roman" panose="02020603050405020304" pitchFamily="18" charset="0"/>
              </a:rPr>
              <a:t>Slíz-Balogh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dirty="0" err="1">
                <a:cs typeface="Times New Roman" panose="02020603050405020304" pitchFamily="18" charset="0"/>
              </a:rPr>
              <a:t>Judit</a:t>
            </a:r>
            <a:r>
              <a:rPr lang="en-US" altLang="hu-HU" sz="1800" dirty="0" smtClean="0">
                <a:cs typeface="Times New Roman" panose="02020603050405020304" pitchFamily="18" charset="0"/>
              </a:rPr>
              <a:t>,</a:t>
            </a:r>
            <a:endParaRPr lang="hu-HU" altLang="hu-HU" sz="1800" dirty="0" smtClean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hu-HU" sz="1800" dirty="0" err="1" smtClean="0">
                <a:cs typeface="Times New Roman" panose="02020603050405020304" pitchFamily="18" charset="0"/>
              </a:rPr>
              <a:t>Mádai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GB" altLang="hu-HU" sz="1800" dirty="0">
                <a:cs typeface="Times New Roman" panose="02020603050405020304" pitchFamily="18" charset="0"/>
              </a:rPr>
              <a:t>Attila</a:t>
            </a:r>
            <a:r>
              <a:rPr lang="en-US" altLang="hu-HU" sz="1800" dirty="0" smtClean="0">
                <a:cs typeface="Times New Roman" panose="02020603050405020304" pitchFamily="18" charset="0"/>
              </a:rPr>
              <a:t>,</a:t>
            </a:r>
            <a:endParaRPr lang="hu-HU" altLang="hu-HU" sz="1800" dirty="0" smtClean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 smtClean="0">
                <a:cs typeface="Times New Roman" panose="02020603050405020304" pitchFamily="18" charset="0"/>
              </a:rPr>
              <a:t>Sári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Pál</a:t>
            </a:r>
            <a:r>
              <a:rPr lang="en-US" altLang="hu-HU" sz="1800" dirty="0" smtClean="0">
                <a:cs typeface="Times New Roman" panose="02020603050405020304" pitchFamily="18" charset="0"/>
              </a:rPr>
              <a:t>,</a:t>
            </a:r>
            <a:endParaRPr lang="hu-HU" altLang="hu-HU" sz="1800" dirty="0" smtClean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 smtClean="0">
                <a:cs typeface="Times New Roman" panose="02020603050405020304" pitchFamily="18" charset="0"/>
              </a:rPr>
              <a:t>Barta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dirty="0" err="1">
                <a:cs typeface="Times New Roman" panose="02020603050405020304" pitchFamily="18" charset="0"/>
              </a:rPr>
              <a:t>András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smtClean="0">
                <a:cs typeface="Times New Roman" panose="02020603050405020304" pitchFamily="18" charset="0"/>
              </a:rPr>
              <a:t>Horváth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dirty="0">
                <a:cs typeface="Times New Roman" panose="02020603050405020304" pitchFamily="18" charset="0"/>
              </a:rPr>
              <a:t>Gábor</a:t>
            </a:r>
            <a:endParaRPr lang="hu-HU" altLang="hu-HU" sz="1800" dirty="0"/>
          </a:p>
        </p:txBody>
      </p:sp>
      <p:pic>
        <p:nvPicPr>
          <p:cNvPr id="5" name="Kép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6232"/>
            <a:ext cx="6120130" cy="61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4607463" cy="6858000"/>
          </a:xfrm>
          <a:prstGeom prst="rect">
            <a:avLst/>
          </a:prstGeom>
        </p:spPr>
      </p:pic>
      <p:sp>
        <p:nvSpPr>
          <p:cNvPr id="6" name="Téglalap 1"/>
          <p:cNvSpPr>
            <a:spLocks noChangeArrowheads="1"/>
          </p:cNvSpPr>
          <p:nvPr/>
        </p:nvSpPr>
        <p:spPr bwMode="auto">
          <a:xfrm>
            <a:off x="6156176" y="116632"/>
            <a:ext cx="29162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cs typeface="Times New Roman" panose="02020603050405020304" pitchFamily="18" charset="0"/>
              </a:rPr>
              <a:t>Az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L4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-porhold dinamikájának első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asztropolarimetriai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megfigyelése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cs typeface="Times New Roman" panose="02020603050405020304" pitchFamily="18" charset="0"/>
              </a:rPr>
              <a:t>(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Isabis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1800" b="1" dirty="0" err="1" smtClean="0">
                <a:cs typeface="Times New Roman" panose="02020603050405020304" pitchFamily="18" charset="0"/>
              </a:rPr>
              <a:t>Asztrofarm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, 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Namíbia,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cs typeface="Times New Roman" panose="02020603050405020304" pitchFamily="18" charset="0"/>
              </a:rPr>
              <a:t>2024</a:t>
            </a:r>
            <a:r>
              <a:rPr lang="hu-HU" altLang="hu-HU" sz="1800" b="1" dirty="0" smtClean="0">
                <a:cs typeface="Times New Roman" panose="02020603050405020304" pitchFamily="18" charset="0"/>
              </a:rPr>
              <a:t>)</a:t>
            </a:r>
            <a:endParaRPr lang="hu-HU" altLang="hu-HU" sz="18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b="1" dirty="0">
                <a:cs typeface="Times New Roman" panose="02020603050405020304" pitchFamily="18" charset="0"/>
              </a:rPr>
              <a:t> </a:t>
            </a:r>
            <a:endParaRPr lang="hu-HU" altLang="hu-HU" sz="1800" b="1" dirty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 smtClean="0">
                <a:cs typeface="Times New Roman" panose="02020603050405020304" pitchFamily="18" charset="0"/>
              </a:rPr>
              <a:t>Slíz-Balogh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dirty="0" err="1">
                <a:cs typeface="Times New Roman" panose="02020603050405020304" pitchFamily="18" charset="0"/>
              </a:rPr>
              <a:t>Judit</a:t>
            </a:r>
            <a:r>
              <a:rPr lang="en-US" altLang="hu-HU" sz="1800" dirty="0" smtClean="0">
                <a:cs typeface="Times New Roman" panose="02020603050405020304" pitchFamily="18" charset="0"/>
              </a:rPr>
              <a:t>,</a:t>
            </a:r>
            <a:endParaRPr lang="hu-HU" altLang="hu-HU" sz="1800" dirty="0" smtClean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hu-HU" sz="1800" dirty="0" err="1" smtClean="0">
                <a:cs typeface="Times New Roman" panose="02020603050405020304" pitchFamily="18" charset="0"/>
              </a:rPr>
              <a:t>Mádai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GB" altLang="hu-HU" sz="1800" dirty="0">
                <a:cs typeface="Times New Roman" panose="02020603050405020304" pitchFamily="18" charset="0"/>
              </a:rPr>
              <a:t>Attila</a:t>
            </a:r>
            <a:r>
              <a:rPr lang="en-US" altLang="hu-HU" sz="1800" dirty="0" smtClean="0">
                <a:cs typeface="Times New Roman" panose="02020603050405020304" pitchFamily="18" charset="0"/>
              </a:rPr>
              <a:t>,</a:t>
            </a:r>
            <a:endParaRPr lang="hu-HU" altLang="hu-HU" sz="1800" dirty="0" smtClean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 smtClean="0">
                <a:cs typeface="Times New Roman" panose="02020603050405020304" pitchFamily="18" charset="0"/>
              </a:rPr>
              <a:t>Sári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Pál</a:t>
            </a:r>
            <a:r>
              <a:rPr lang="en-US" altLang="hu-HU" sz="1800" dirty="0" smtClean="0">
                <a:cs typeface="Times New Roman" panose="02020603050405020304" pitchFamily="18" charset="0"/>
              </a:rPr>
              <a:t>,</a:t>
            </a:r>
            <a:endParaRPr lang="hu-HU" altLang="hu-HU" sz="1800" dirty="0" smtClean="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err="1" smtClean="0">
                <a:cs typeface="Times New Roman" panose="02020603050405020304" pitchFamily="18" charset="0"/>
              </a:rPr>
              <a:t>Barta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dirty="0" err="1">
                <a:cs typeface="Times New Roman" panose="02020603050405020304" pitchFamily="18" charset="0"/>
              </a:rPr>
              <a:t>András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cs typeface="Times New Roman" panose="02020603050405020304" pitchFamily="18" charset="0"/>
              </a:rPr>
              <a:t>Horváth Dániel,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hu-HU" sz="1800" dirty="0" smtClean="0">
                <a:cs typeface="Times New Roman" panose="02020603050405020304" pitchFamily="18" charset="0"/>
              </a:rPr>
              <a:t>Horváth</a:t>
            </a:r>
            <a:r>
              <a:rPr lang="hu-HU" altLang="hu-HU" sz="1800" dirty="0" smtClean="0">
                <a:cs typeface="Times New Roman" panose="02020603050405020304" pitchFamily="18" charset="0"/>
              </a:rPr>
              <a:t> </a:t>
            </a:r>
            <a:r>
              <a:rPr lang="en-US" altLang="hu-HU" sz="1800" dirty="0">
                <a:cs typeface="Times New Roman" panose="02020603050405020304" pitchFamily="18" charset="0"/>
              </a:rPr>
              <a:t>Gábor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371287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7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3491880" y="1412776"/>
            <a:ext cx="3167906" cy="381000"/>
          </a:xfrm>
          <a:noFill/>
        </p:spPr>
        <p:txBody>
          <a:bodyPr/>
          <a:lstStyle/>
          <a:p>
            <a:pPr eaLnBrk="1" hangingPunct="1"/>
            <a:r>
              <a:rPr lang="hu-HU" altLang="hu-HU" sz="2000" b="1" dirty="0" smtClean="0"/>
              <a:t>Köszönöm a figyelmet!</a:t>
            </a:r>
            <a:endParaRPr lang="hu-HU" altLang="hu-HU" sz="2000" b="1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68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Cím 1"/>
          <p:cNvSpPr>
            <a:spLocks noGrp="1"/>
          </p:cNvSpPr>
          <p:nvPr>
            <p:ph type="title"/>
          </p:nvPr>
        </p:nvSpPr>
        <p:spPr>
          <a:xfrm>
            <a:off x="4859338" y="1195388"/>
            <a:ext cx="3241675" cy="504825"/>
          </a:xfrm>
        </p:spPr>
        <p:txBody>
          <a:bodyPr/>
          <a:lstStyle/>
          <a:p>
            <a:pPr eaLnBrk="1" hangingPunct="1"/>
            <a:r>
              <a:rPr lang="hu-HU" altLang="hu-H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Instabil L1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Lagrange-pont</a:t>
            </a:r>
          </a:p>
        </p:txBody>
      </p:sp>
      <p:sp>
        <p:nvSpPr>
          <p:cNvPr id="109572" name="Cím 1"/>
          <p:cNvSpPr txBox="1">
            <a:spLocks/>
          </p:cNvSpPr>
          <p:nvPr/>
        </p:nvSpPr>
        <p:spPr bwMode="auto">
          <a:xfrm>
            <a:off x="4859338" y="3500438"/>
            <a:ext cx="3241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Instabil </a:t>
            </a:r>
            <a:r>
              <a:rPr lang="hu-HU" altLang="hu-HU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L2</a:t>
            </a:r>
            <a:r>
              <a:rPr lang="hu-HU" altLang="hu-HU" sz="2000" b="1" dirty="0">
                <a:cs typeface="Times New Roman" panose="02020603050405020304" pitchFamily="18" charset="0"/>
              </a:rPr>
              <a:t> 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Lagrange-pont</a:t>
            </a:r>
            <a:endParaRPr lang="hu-HU" altLang="hu-HU" sz="2000" b="1" dirty="0">
              <a:cs typeface="Times New Roman" panose="02020603050405020304" pitchFamily="18" charset="0"/>
            </a:endParaRPr>
          </a:p>
        </p:txBody>
      </p:sp>
      <p:sp>
        <p:nvSpPr>
          <p:cNvPr id="109573" name="Cím 1"/>
          <p:cNvSpPr txBox="1">
            <a:spLocks/>
          </p:cNvSpPr>
          <p:nvPr/>
        </p:nvSpPr>
        <p:spPr bwMode="auto">
          <a:xfrm>
            <a:off x="4859338" y="5300663"/>
            <a:ext cx="3241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Instabil </a:t>
            </a:r>
            <a:r>
              <a:rPr lang="hu-HU" altLang="hu-HU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L3</a:t>
            </a:r>
            <a:r>
              <a:rPr lang="hu-HU" altLang="hu-HU" sz="2000" b="1" dirty="0">
                <a:cs typeface="Times New Roman" panose="02020603050405020304" pitchFamily="18" charset="0"/>
              </a:rPr>
              <a:t> 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Lagrange-pont</a:t>
            </a:r>
            <a:endParaRPr lang="hu-HU" altLang="hu-HU" sz="2000" b="1" dirty="0">
              <a:cs typeface="Times New Roman" panose="02020603050405020304" pitchFamily="18" charset="0"/>
            </a:endParaRPr>
          </a:p>
        </p:txBody>
      </p:sp>
      <p:sp>
        <p:nvSpPr>
          <p:cNvPr id="109574" name="Cím 1"/>
          <p:cNvSpPr txBox="1">
            <a:spLocks/>
          </p:cNvSpPr>
          <p:nvPr/>
        </p:nvSpPr>
        <p:spPr bwMode="auto">
          <a:xfrm>
            <a:off x="4716463" y="44450"/>
            <a:ext cx="42830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Instabil L</a:t>
            </a:r>
            <a:r>
              <a:rPr lang="hu-HU" altLang="hu-HU" sz="2000" b="1" baseline="-25000" dirty="0">
                <a:solidFill>
                  <a:schemeClr val="tx2"/>
                </a:solidFill>
                <a:cs typeface="Times New Roman" panose="02020603050405020304" pitchFamily="18" charset="0"/>
              </a:rPr>
              <a:t>1</a:t>
            </a:r>
            <a:r>
              <a:rPr lang="hu-HU" altLang="hu-H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, L</a:t>
            </a:r>
            <a:r>
              <a:rPr lang="hu-HU" altLang="hu-HU" sz="2000" b="1" baseline="-25000" dirty="0">
                <a:solidFill>
                  <a:schemeClr val="tx2"/>
                </a:solidFill>
                <a:cs typeface="Times New Roman" panose="02020603050405020304" pitchFamily="18" charset="0"/>
              </a:rPr>
              <a:t>2</a:t>
            </a:r>
            <a:r>
              <a:rPr lang="hu-HU" altLang="hu-H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 és </a:t>
            </a:r>
            <a:r>
              <a:rPr lang="hu-HU" altLang="hu-HU" sz="2000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L</a:t>
            </a:r>
            <a:r>
              <a:rPr lang="hu-HU" altLang="hu-HU" sz="2000" b="1" baseline="-25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3</a:t>
            </a:r>
            <a:r>
              <a:rPr lang="hu-HU" altLang="hu-HU" sz="2000" b="1" dirty="0">
                <a:solidFill>
                  <a:schemeClr val="tx2"/>
                </a:solidFill>
                <a:cs typeface="Times New Roman" panose="02020603050405020304" pitchFamily="18" charset="0"/>
              </a:rPr>
              <a:t> Lagrange-pontok</a:t>
            </a:r>
          </a:p>
        </p:txBody>
      </p:sp>
    </p:spTree>
    <p:extLst>
      <p:ext uri="{BB962C8B-B14F-4D97-AF65-F5344CB8AC3E}">
        <p14:creationId xmlns:p14="http://schemas.microsoft.com/office/powerpoint/2010/main" val="306991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925513"/>
            <a:ext cx="6305550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Cím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490538"/>
          </a:xfrm>
        </p:spPr>
        <p:txBody>
          <a:bodyPr/>
          <a:lstStyle/>
          <a:p>
            <a:pPr eaLnBrk="1" hangingPunct="1"/>
            <a:r>
              <a:rPr lang="hu-HU" altLang="hu-H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Instabil </a:t>
            </a:r>
            <a:r>
              <a:rPr lang="hu-HU" altLang="hu-HU" sz="2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L4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Lagrange-pont</a:t>
            </a:r>
          </a:p>
        </p:txBody>
      </p:sp>
    </p:spTree>
    <p:extLst>
      <p:ext uri="{BB962C8B-B14F-4D97-AF65-F5344CB8AC3E}">
        <p14:creationId xmlns:p14="http://schemas.microsoft.com/office/powerpoint/2010/main" val="19105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50875"/>
            <a:ext cx="532765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Cím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490538"/>
          </a:xfrm>
        </p:spPr>
        <p:txBody>
          <a:bodyPr/>
          <a:lstStyle/>
          <a:p>
            <a:pPr eaLnBrk="1" hangingPunct="1"/>
            <a:r>
              <a:rPr lang="hu-HU" altLang="hu-HU" sz="2000" b="1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Stabil </a:t>
            </a:r>
            <a:r>
              <a:rPr lang="hu-HU" altLang="hu-HU" sz="2000" b="1" dirty="0" err="1" smtClean="0">
                <a:solidFill>
                  <a:srgbClr val="92D050"/>
                </a:solidFill>
                <a:cs typeface="Times New Roman" panose="02020603050405020304" pitchFamily="18" charset="0"/>
              </a:rPr>
              <a:t>L4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Lagrange-pont</a:t>
            </a:r>
          </a:p>
        </p:txBody>
      </p:sp>
    </p:spTree>
    <p:extLst>
      <p:ext uri="{BB962C8B-B14F-4D97-AF65-F5344CB8AC3E}">
        <p14:creationId xmlns:p14="http://schemas.microsoft.com/office/powerpoint/2010/main" val="33702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93" y="1093813"/>
            <a:ext cx="3455003" cy="502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Kép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07529"/>
            <a:ext cx="50577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Szövegdoboz 5"/>
          <p:cNvSpPr txBox="1">
            <a:spLocks noChangeArrowheads="1"/>
          </p:cNvSpPr>
          <p:nvPr/>
        </p:nvSpPr>
        <p:spPr bwMode="auto">
          <a:xfrm>
            <a:off x="0" y="44450"/>
            <a:ext cx="91439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cs typeface="Times New Roman" panose="02020603050405020304" pitchFamily="18" charset="0"/>
              </a:rPr>
              <a:t>Kazimierz</a:t>
            </a:r>
            <a:r>
              <a:rPr lang="hu-HU" altLang="hu-HU" sz="2000" b="1" dirty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lengyel csillagász (</a:t>
            </a:r>
            <a:r>
              <a:rPr lang="hu-HU" altLang="hu-HU" sz="2000" b="1" dirty="0">
                <a:cs typeface="Times New Roman" panose="02020603050405020304" pitchFamily="18" charset="0"/>
              </a:rPr>
              <a:t>1903 - 1981)</a:t>
            </a:r>
          </a:p>
        </p:txBody>
      </p:sp>
    </p:spTree>
    <p:extLst>
      <p:ext uri="{BB962C8B-B14F-4D97-AF65-F5344CB8AC3E}">
        <p14:creationId xmlns:p14="http://schemas.microsoft.com/office/powerpoint/2010/main" val="82279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" y="652466"/>
            <a:ext cx="3820031" cy="49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Szövegdoboz 2"/>
          <p:cNvSpPr txBox="1">
            <a:spLocks noChangeArrowheads="1"/>
          </p:cNvSpPr>
          <p:nvPr/>
        </p:nvSpPr>
        <p:spPr bwMode="auto">
          <a:xfrm>
            <a:off x="55563" y="44450"/>
            <a:ext cx="90884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000" b="1" dirty="0" smtClean="0">
                <a:cs typeface="Times New Roman" panose="02020603050405020304" pitchFamily="18" charset="0"/>
              </a:rPr>
              <a:t>Az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L5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-porhold 1. fotometriai </a:t>
            </a:r>
            <a:r>
              <a:rPr lang="hu-HU" altLang="hu-HU" sz="2000" b="1" dirty="0">
                <a:cs typeface="Times New Roman" panose="02020603050405020304" pitchFamily="18" charset="0"/>
              </a:rPr>
              <a:t>(fényképészeti) megfigyelése: 1961</a:t>
            </a:r>
          </a:p>
        </p:txBody>
      </p:sp>
      <p:pic>
        <p:nvPicPr>
          <p:cNvPr id="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470275"/>
            <a:ext cx="6170612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4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ím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444500"/>
          </a:xfrm>
        </p:spPr>
        <p:txBody>
          <a:bodyPr/>
          <a:lstStyle/>
          <a:p>
            <a:r>
              <a:rPr lang="hu-HU" altLang="hu-HU" sz="2000" b="1" dirty="0" smtClean="0">
                <a:cs typeface="Times New Roman" panose="02020603050405020304" pitchFamily="18" charset="0"/>
              </a:rPr>
              <a:t>A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-porholdak észlelésére tett korábbi </a:t>
            </a:r>
            <a:r>
              <a:rPr lang="hu-HU" altLang="hu-HU" sz="2000" b="1" dirty="0" smtClean="0">
                <a:solidFill>
                  <a:srgbClr val="92D050"/>
                </a:solidFill>
                <a:cs typeface="Times New Roman" panose="02020603050405020304" pitchFamily="18" charset="0"/>
              </a:rPr>
              <a:t>sikeres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és </a:t>
            </a:r>
            <a:r>
              <a:rPr lang="hu-HU" altLang="hu-HU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sikertelen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 kísérletek</a:t>
            </a:r>
          </a:p>
        </p:txBody>
      </p:sp>
      <p:sp>
        <p:nvSpPr>
          <p:cNvPr id="123907" name="Szövegdoboz 3"/>
          <p:cNvSpPr txBox="1">
            <a:spLocks noChangeArrowheads="1"/>
          </p:cNvSpPr>
          <p:nvPr/>
        </p:nvSpPr>
        <p:spPr bwMode="auto">
          <a:xfrm>
            <a:off x="0" y="1268413"/>
            <a:ext cx="91440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NASA </a:t>
            </a:r>
            <a:r>
              <a:rPr lang="hu-HU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(</a:t>
            </a:r>
            <a:r>
              <a:rPr lang="en-US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1966</a:t>
            </a:r>
            <a:r>
              <a:rPr lang="hu-HU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): repülőgépről szabadszemes kísérlet, van porhold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Roosen (1966, 1968)</a:t>
            </a:r>
            <a:r>
              <a:rPr lang="hu-HU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: nem talál porholdat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Wolff (1967)</a:t>
            </a:r>
            <a:r>
              <a:rPr lang="hu-HU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: repülőgépről fényképezve nem talált porholdat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Roach (1975)</a:t>
            </a:r>
            <a:r>
              <a:rPr lang="hu-HU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: létezik a porhold, kb. </a:t>
            </a:r>
            <a:r>
              <a:rPr lang="en-US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6</a:t>
            </a:r>
            <a:r>
              <a:rPr lang="en-US" altLang="hu-HU" sz="2000" baseline="30000">
                <a:solidFill>
                  <a:srgbClr val="92D050"/>
                </a:solidFill>
                <a:cs typeface="Times New Roman" panose="02020603050405020304" pitchFamily="18" charset="0"/>
              </a:rPr>
              <a:t>o</a:t>
            </a:r>
            <a:endParaRPr lang="hu-HU" altLang="hu-HU" sz="2000" baseline="30000">
              <a:solidFill>
                <a:srgbClr val="92D05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Valdes &amp; Freitas </a:t>
            </a:r>
            <a:r>
              <a:rPr lang="hu-HU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1983</a:t>
            </a:r>
            <a:r>
              <a:rPr lang="hu-HU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):  fényképpel nem találtak semmit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Winiarski (1989)</a:t>
            </a:r>
            <a:r>
              <a:rPr lang="hu-HU" altLang="hu-HU" sz="2000">
                <a:solidFill>
                  <a:srgbClr val="92D050"/>
                </a:solidFill>
                <a:cs typeface="Times New Roman" panose="02020603050405020304" pitchFamily="18" charset="0"/>
              </a:rPr>
              <a:t>:  távcsővel észlelte a porholdat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2000"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Japán </a:t>
            </a:r>
            <a:r>
              <a:rPr lang="en-US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hu-HU" altLang="hu-HU" sz="2000">
                <a:solidFill>
                  <a:srgbClr val="FF0000"/>
                </a:solidFill>
                <a:cs typeface="Times New Roman" panose="02020603050405020304" pitchFamily="18" charset="0"/>
              </a:rPr>
              <a:t>ITEN műhold (1992): nem talált anyagsűrűsödést</a:t>
            </a:r>
          </a:p>
        </p:txBody>
      </p:sp>
    </p:spTree>
    <p:extLst>
      <p:ext uri="{BB962C8B-B14F-4D97-AF65-F5344CB8AC3E}">
        <p14:creationId xmlns:p14="http://schemas.microsoft.com/office/powerpoint/2010/main" val="28584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Kép 2" descr="+KordylewskiDustCloud-I_Figure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3455988" cy="67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63938" y="4491697"/>
            <a:ext cx="550862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smtClean="0">
                <a:solidFill>
                  <a:srgbClr val="FF00FF"/>
                </a:solidFill>
              </a:rPr>
              <a:t>Modellezés: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dirty="0" smtClean="0">
              <a:solidFill>
                <a:srgbClr val="FF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rgbClr val="FF00FF"/>
                </a:solidFill>
              </a:rPr>
              <a:t>Kordylewski-L4+L5-2017.08.22_441-db_inercia.mp4</a:t>
            </a:r>
            <a:endParaRPr lang="hu-HU" altLang="hu-HU" sz="1400" dirty="0">
              <a:solidFill>
                <a:srgbClr val="FF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dirty="0" smtClean="0">
              <a:solidFill>
                <a:srgbClr val="FF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 smtClean="0">
                <a:solidFill>
                  <a:srgbClr val="FF00FF"/>
                </a:solidFill>
              </a:rPr>
              <a:t>Kordylewski-L4+L5-2017.08.22_441-db_forgo.mp4</a:t>
            </a:r>
            <a:endParaRPr lang="hu-HU" altLang="hu-HU" sz="1400" dirty="0">
              <a:solidFill>
                <a:srgbClr val="FF00FF"/>
              </a:solidFill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4211960" y="176188"/>
            <a:ext cx="4572000" cy="7325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hu-HU" altLang="hu-HU" sz="2000" b="1" dirty="0" smtClean="0">
                <a:cs typeface="Times New Roman" panose="02020603050405020304" pitchFamily="18" charset="0"/>
              </a:rPr>
              <a:t>A </a:t>
            </a:r>
            <a:r>
              <a:rPr lang="hu-HU" altLang="hu-HU" sz="2000" b="1" dirty="0" err="1" smtClean="0">
                <a:cs typeface="Times New Roman" panose="02020603050405020304" pitchFamily="18" charset="0"/>
              </a:rPr>
              <a:t>Kordylewski</a:t>
            </a:r>
            <a:r>
              <a:rPr lang="hu-HU" altLang="hu-HU" sz="2000" b="1" dirty="0" smtClean="0">
                <a:cs typeface="Times New Roman" panose="02020603050405020304" pitchFamily="18" charset="0"/>
              </a:rPr>
              <a:t>-porhold kialakulásának számítógépes modellezése</a:t>
            </a:r>
          </a:p>
        </p:txBody>
      </p:sp>
    </p:spTree>
    <p:extLst>
      <p:ext uri="{BB962C8B-B14F-4D97-AF65-F5344CB8AC3E}">
        <p14:creationId xmlns:p14="http://schemas.microsoft.com/office/powerpoint/2010/main" val="327716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485</Words>
  <Application>Microsoft Office PowerPoint</Application>
  <PresentationFormat>Diavetítés a képernyőre (4:3 oldalarány)</PresentationFormat>
  <Paragraphs>106</Paragraphs>
  <Slides>29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Alapértelmezett terv</vt:lpstr>
      <vt:lpstr>Asztropolarimetria Kutatócsoport  Hordozható képalkotó polariméteres csillagászati távcső építése és a Föld kedvező asztroklímájú helyein történő alkalmazása a bolygóközi por, különös tekintettel a Kordylewski-porholdak vizsgálatára  Horváth Gábor,  Slíz-Balogh Judit,  Mádai Attila,  Sári Pál Eötvös Loránd Tudományegyetem, Fizikai és Csillagászati Intézet, HUN-REN Asztropolarimetria Kutatócsoport, Budapest</vt:lpstr>
      <vt:lpstr>Egymás körül keringő két égitest Euler-Lagrange-féle pontjai</vt:lpstr>
      <vt:lpstr>Instabil L1 Lagrange-pont</vt:lpstr>
      <vt:lpstr>Instabil L4 Lagrange-pont</vt:lpstr>
      <vt:lpstr>Stabil L4 Lagrange-pont</vt:lpstr>
      <vt:lpstr>PowerPoint-bemutató</vt:lpstr>
      <vt:lpstr>PowerPoint-bemutató</vt:lpstr>
      <vt:lpstr>A Kordylewski-porholdak észlelésére tett korábbi sikeres és sikertelen kísérletek</vt:lpstr>
      <vt:lpstr>PowerPoint-bemutató</vt:lpstr>
      <vt:lpstr>PowerPoint-bemutató</vt:lpstr>
      <vt:lpstr>PowerPoint-bemutató</vt:lpstr>
      <vt:lpstr>Slíz-Balogh Judit badacsonytördemici csillagvizsgálója</vt:lpstr>
      <vt:lpstr>PowerPoint-bemutató</vt:lpstr>
      <vt:lpstr>PowerPoint-bemutató</vt:lpstr>
      <vt:lpstr>PowerPoint-bemutató</vt:lpstr>
      <vt:lpstr>Miért éppen Namíbia?</vt:lpstr>
      <vt:lpstr>A kedvező asztroklíma miatt: Namíbia</vt:lpstr>
      <vt:lpstr>H. E. S. S. = High Energy Stereoscopic System (Joachim Cranz birtokán)  Max-Planck Institut für Kernphysik  Namíbia, Khomas magasfennsík (1800 m), Goellschau (Cranz) Farm</vt:lpstr>
      <vt:lpstr>HATNet = Hungarian Automated Telescope Network (Joachim Cranz birtokán)  18 cm átmérőjű távcsövekből álló hálózat, amivel eredetileg változócsillagok automatikus fényességmérését végezték → exobolygókutatás                                                                       (~100 exobolygó fölfedezése)  Létrehozói: Bakos Gáspár és több magyar csillagász (pl. Sári Pál).</vt:lpstr>
      <vt:lpstr>Orosz Űrszemétfigyelő Állomás (Joachim Cranz birtokán)</vt:lpstr>
      <vt:lpstr>Isabis Asztrofarm (Joachim Cranz birtokán)</vt:lpstr>
      <vt:lpstr>Isabis Asztrofarm</vt:lpstr>
      <vt:lpstr>Isabis Asztrofarm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>ELTE Biológiai Fizika Tanszék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Dr. habil. Horváth Gábor</dc:creator>
  <cp:lastModifiedBy>Horváth Gábor</cp:lastModifiedBy>
  <cp:revision>242</cp:revision>
  <dcterms:created xsi:type="dcterms:W3CDTF">2007-09-30T08:03:59Z</dcterms:created>
  <dcterms:modified xsi:type="dcterms:W3CDTF">2024-09-24T17:34:04Z</dcterms:modified>
</cp:coreProperties>
</file>